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46" r:id="rId8"/>
  </p:sldMasterIdLst>
  <p:notesMasterIdLst>
    <p:notesMasterId r:id="rId29"/>
  </p:notesMasterIdLst>
  <p:sldIdLst>
    <p:sldId id="1598" r:id="rId9"/>
    <p:sldId id="291" r:id="rId10"/>
    <p:sldId id="1553" r:id="rId11"/>
    <p:sldId id="1593" r:id="rId12"/>
    <p:sldId id="1603" r:id="rId13"/>
    <p:sldId id="1601" r:id="rId14"/>
    <p:sldId id="1602" r:id="rId15"/>
    <p:sldId id="1555" r:id="rId16"/>
    <p:sldId id="1605" r:id="rId17"/>
    <p:sldId id="1604" r:id="rId18"/>
    <p:sldId id="1557" r:id="rId19"/>
    <p:sldId id="1607" r:id="rId20"/>
    <p:sldId id="1617" r:id="rId21"/>
    <p:sldId id="1608" r:id="rId22"/>
    <p:sldId id="1616" r:id="rId23"/>
    <p:sldId id="1606" r:id="rId24"/>
    <p:sldId id="1609" r:id="rId25"/>
    <p:sldId id="1610" r:id="rId26"/>
    <p:sldId id="1611" r:id="rId27"/>
    <p:sldId id="161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169" autoAdjust="0"/>
  </p:normalViewPr>
  <p:slideViewPr>
    <p:cSldViewPr snapToGrid="0">
      <p:cViewPr varScale="1">
        <p:scale>
          <a:sx n="64" d="100"/>
          <a:sy n="64" d="100"/>
        </p:scale>
        <p:origin x="2358" y="48"/>
      </p:cViewPr>
      <p:guideLst/>
    </p:cSldViewPr>
  </p:slideViewPr>
  <p:notesTextViewPr>
    <p:cViewPr>
      <p:scale>
        <a:sx n="1" d="1"/>
        <a:sy n="1" d="1"/>
      </p:scale>
      <p:origin x="0" y="-207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 Id="rId8" Type="http://schemas.openxmlformats.org/officeDocument/2006/relationships/slideMaster" Target="slideMasters/slideMaster5.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dirty="0"/>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dirty="0"/>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dirty="0"/>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dirty="0"/>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dirty="0"/>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21C10D5C-409E-48A8-BCE3-109A59EB9E94}" srcId="{31ABE044-29F6-4F30-801A-31E35CA94FA8}" destId="{D4CD300B-D73C-411D-A39E-3A4CE7EF6EEF}" srcOrd="2" destOrd="0" parTransId="{966F3F92-3E56-4DB4-B354-83090EEDFB21}" sibTransId="{D772DDD4-BFA5-4FDF-A89A-CECB52D47770}"/>
    <dgm:cxn modelId="{52D73C4C-F362-4CDF-855C-136CDCED447E}" type="presOf" srcId="{CE18DEFD-80B4-4B9C-A0B0-EF0E9AB65F23}" destId="{DF3B651E-A19C-4590-89AA-3B9C95C1B747}" srcOrd="0" destOrd="0" presId="urn:microsoft.com/office/officeart/2005/8/layout/vList6"/>
    <dgm:cxn modelId="{37B4606C-E525-46DD-A4A2-7148B0013C38}" srcId="{D4CD300B-D73C-411D-A39E-3A4CE7EF6EEF}" destId="{8BC876D5-8F3E-4B68-8557-868DE33D9E06}" srcOrd="0" destOrd="0" parTransId="{A33CB741-CF0F-4C46-AF92-46B1B6BAF60E}" sibTransId="{2E0B434D-9ABC-412A-AA32-383918FAB4B2}"/>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89C3A369-5566-40E1-AD5D-ED2101277D32}" srcId="{A76F6BFB-E34A-472A-9E16-D1E8C0A9DCD5}" destId="{26B752DD-0E00-4147-B158-25F281F2A07D}" srcOrd="2" destOrd="0" parTransId="{3A0FEBFF-F55B-4B05-AA3E-9985091EC690}" sibTransId="{5546D643-8FA6-41E2-A024-2DD9AEF2375E}"/>
    <dgm:cxn modelId="{4941F151-E46D-468C-B89C-7AC41374455E}" srcId="{A76F6BFB-E34A-472A-9E16-D1E8C0A9DCD5}" destId="{8EFB4E13-5520-405C-BA16-A5637BB40AD9}" srcOrd="3" destOrd="0" parTransId="{070AF54D-050B-4F95-B2BE-A069BAAC7082}" sibTransId="{2408CFC8-C0BA-42C4-8A10-90D334954DEB}"/>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11212" y="606"/>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02001"/>
        <a:ext cx="9192124" cy="608367"/>
      </dsp:txXfrm>
    </dsp:sp>
    <dsp:sp modelId="{C666B548-539D-48CC-9978-19DFCB85A75A}">
      <dsp:nvSpPr>
        <dsp:cNvPr id="0" name=""/>
        <dsp:cNvSpPr/>
      </dsp:nvSpPr>
      <dsp:spPr>
        <a:xfrm>
          <a:off x="193993" y="62640"/>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t>One-Turn FAQ</a:t>
          </a:r>
          <a:endParaRPr lang="en-US" sz="1300" b="0" kern="1200" dirty="0"/>
        </a:p>
      </dsp:txBody>
      <dsp:txXfrm>
        <a:off x="227534" y="96181"/>
        <a:ext cx="1450137" cy="620007"/>
      </dsp:txXfrm>
    </dsp:sp>
    <dsp:sp modelId="{2D160B43-7538-4F0A-BA8C-C1070175717C}">
      <dsp:nvSpPr>
        <dsp:cNvPr id="0" name=""/>
        <dsp:cNvSpPr/>
      </dsp:nvSpPr>
      <dsp:spPr>
        <a:xfrm>
          <a:off x="1711212" y="880472"/>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981867"/>
        <a:ext cx="9192124" cy="608367"/>
      </dsp:txXfrm>
    </dsp:sp>
    <dsp:sp modelId="{524E2A0A-A2A8-468E-AB1A-EE9E3CF4C53A}">
      <dsp:nvSpPr>
        <dsp:cNvPr id="0" name=""/>
        <dsp:cNvSpPr/>
      </dsp:nvSpPr>
      <dsp:spPr>
        <a:xfrm>
          <a:off x="193993" y="942506"/>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Intelligent Notification</a:t>
          </a:r>
        </a:p>
      </dsp:txBody>
      <dsp:txXfrm>
        <a:off x="227534" y="976047"/>
        <a:ext cx="1450137" cy="620007"/>
      </dsp:txXfrm>
    </dsp:sp>
    <dsp:sp modelId="{16AE5FB5-3084-436C-8B62-C05F0842FF2D}">
      <dsp:nvSpPr>
        <dsp:cNvPr id="0" name=""/>
        <dsp:cNvSpPr/>
      </dsp:nvSpPr>
      <dsp:spPr>
        <a:xfrm>
          <a:off x="1711212" y="1760338"/>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861733"/>
        <a:ext cx="9192124" cy="608367"/>
      </dsp:txXfrm>
    </dsp:sp>
    <dsp:sp modelId="{A8DB239E-D8C2-4D7B-A6F2-4EF3AE7347B1}">
      <dsp:nvSpPr>
        <dsp:cNvPr id="0" name=""/>
        <dsp:cNvSpPr/>
      </dsp:nvSpPr>
      <dsp:spPr>
        <a:xfrm>
          <a:off x="193993" y="1822372"/>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One-Turn Intelligent Response</a:t>
          </a:r>
        </a:p>
      </dsp:txBody>
      <dsp:txXfrm>
        <a:off x="227534" y="1855913"/>
        <a:ext cx="1450137" cy="620007"/>
      </dsp:txXfrm>
    </dsp:sp>
    <dsp:sp modelId="{1CFE1E5C-B442-42A2-B6A7-1AA4336C444E}">
      <dsp:nvSpPr>
        <dsp:cNvPr id="0" name=""/>
        <dsp:cNvSpPr/>
      </dsp:nvSpPr>
      <dsp:spPr>
        <a:xfrm>
          <a:off x="1711212" y="2640204"/>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2741599"/>
        <a:ext cx="9192124" cy="608367"/>
      </dsp:txXfrm>
    </dsp:sp>
    <dsp:sp modelId="{A90D4B81-2203-4A89-B81D-302896296B5F}">
      <dsp:nvSpPr>
        <dsp:cNvPr id="0" name=""/>
        <dsp:cNvSpPr/>
      </dsp:nvSpPr>
      <dsp:spPr>
        <a:xfrm>
          <a:off x="193993" y="2702238"/>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Contextual Guided Assistance</a:t>
          </a:r>
        </a:p>
      </dsp:txBody>
      <dsp:txXfrm>
        <a:off x="227534" y="2735779"/>
        <a:ext cx="1450137" cy="620007"/>
      </dsp:txXfrm>
    </dsp:sp>
    <dsp:sp modelId="{DF3B651E-A19C-4590-89AA-3B9C95C1B747}">
      <dsp:nvSpPr>
        <dsp:cNvPr id="0" name=""/>
        <dsp:cNvSpPr/>
      </dsp:nvSpPr>
      <dsp:spPr>
        <a:xfrm>
          <a:off x="1711212" y="3520070"/>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3621465"/>
        <a:ext cx="9192124" cy="608367"/>
      </dsp:txXfrm>
    </dsp:sp>
    <dsp:sp modelId="{4D6DA23F-1CF3-4467-88C5-D2A194CCF2F6}">
      <dsp:nvSpPr>
        <dsp:cNvPr id="0" name=""/>
        <dsp:cNvSpPr/>
      </dsp:nvSpPr>
      <dsp:spPr>
        <a:xfrm>
          <a:off x="193993" y="3582104"/>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Process Guidance</a:t>
          </a:r>
        </a:p>
      </dsp:txBody>
      <dsp:txXfrm>
        <a:off x="227534" y="3615645"/>
        <a:ext cx="1450137" cy="620007"/>
      </dsp:txXfrm>
    </dsp:sp>
    <dsp:sp modelId="{4D8643C2-14A7-44D1-82B6-DF8B888FAD68}">
      <dsp:nvSpPr>
        <dsp:cNvPr id="0" name=""/>
        <dsp:cNvSpPr/>
      </dsp:nvSpPr>
      <dsp:spPr>
        <a:xfrm>
          <a:off x="1707312" y="4399936"/>
          <a:ext cx="9505591"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07312" y="4501331"/>
        <a:ext cx="9201407" cy="608367"/>
      </dsp:txXfrm>
    </dsp:sp>
    <dsp:sp modelId="{BC61613E-1DF1-45F9-B562-B411CD72FDAA}">
      <dsp:nvSpPr>
        <dsp:cNvPr id="0" name=""/>
        <dsp:cNvSpPr/>
      </dsp:nvSpPr>
      <dsp:spPr>
        <a:xfrm>
          <a:off x="188610" y="4461970"/>
          <a:ext cx="1518702"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Conversational Task Completion</a:t>
          </a:r>
        </a:p>
      </dsp:txBody>
      <dsp:txXfrm>
        <a:off x="222151" y="4495511"/>
        <a:ext cx="1451620" cy="620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10/16/2018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dirty="0"/>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dirty="0"/>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16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10/16/2018 3:45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536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60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024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LUIS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https://customers.microsoft.com/en-us/story/nedbank</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927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10/16/2018 3:45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74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7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969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session focuses on the design aspects of LUIS with an emphasis on schema design that has been established by conducting engagements with partners and customers. At the end of this session you will be able to:</a:t>
            </a:r>
            <a:endParaRPr lang="en-US" b="0" u="none" dirty="0"/>
          </a:p>
          <a:p>
            <a:r>
              <a:rPr lang="en-US" b="0" u="none" dirty="0"/>
              <a:t> </a:t>
            </a:r>
          </a:p>
          <a:p>
            <a:pPr marL="171450" indent="-171450">
              <a:buFont typeface="Arial" panose="020B0604020202020204" pitchFamily="34" charset="0"/>
              <a:buChar char="•"/>
            </a:pPr>
            <a:r>
              <a:rPr lang="en-US" b="0" u="none" dirty="0"/>
              <a:t>Design Domains and Intents</a:t>
            </a:r>
          </a:p>
          <a:p>
            <a:pPr marL="171450" indent="-171450">
              <a:buFont typeface="Arial" panose="020B0604020202020204" pitchFamily="34" charset="0"/>
              <a:buChar char="•"/>
            </a:pPr>
            <a:r>
              <a:rPr lang="en-US" b="0" u="none" dirty="0"/>
              <a:t>Designing Entities</a:t>
            </a:r>
          </a:p>
          <a:p>
            <a:pPr marL="171450" indent="-171450">
              <a:buFont typeface="Arial" panose="020B0604020202020204" pitchFamily="34" charset="0"/>
              <a:buChar char="•"/>
            </a:pPr>
            <a:r>
              <a:rPr lang="en-US" b="0" u="none" dirty="0"/>
              <a:t>Managing Utterances</a:t>
            </a:r>
          </a:p>
          <a:p>
            <a:pPr marL="171450" indent="-171450">
              <a:buFont typeface="Arial" panose="020B0604020202020204" pitchFamily="34" charset="0"/>
              <a:buChar char="•"/>
            </a:pPr>
            <a:r>
              <a:rPr lang="en-US" b="0" u="none" dirty="0"/>
              <a:t>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24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LUIS with an emphasis on schema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Design Domains and Intents</a:t>
            </a:r>
          </a:p>
          <a:p>
            <a:r>
              <a:rPr lang="en-US" sz="1200" b="0" kern="1200" dirty="0">
                <a:solidFill>
                  <a:schemeClr val="tx1"/>
                </a:solidFill>
                <a:effectLst/>
                <a:latin typeface="+mn-lt"/>
                <a:ea typeface="+mn-ea"/>
                <a:cs typeface="+mn-cs"/>
              </a:rPr>
              <a:t>2. Designing Entities</a:t>
            </a:r>
          </a:p>
          <a:p>
            <a:r>
              <a:rPr lang="en-US" sz="1200" b="0" kern="1200" dirty="0">
                <a:solidFill>
                  <a:schemeClr val="tx1"/>
                </a:solidFill>
                <a:effectLst/>
                <a:latin typeface="+mn-lt"/>
                <a:ea typeface="+mn-ea"/>
                <a:cs typeface="+mn-cs"/>
              </a:rPr>
              <a:t>3. Managing Utterances</a:t>
            </a:r>
          </a:p>
          <a:p>
            <a:r>
              <a:rPr lang="en-US" sz="1200" b="0" kern="1200" dirty="0">
                <a:solidFill>
                  <a:schemeClr val="tx1"/>
                </a:solidFill>
                <a:effectLst/>
                <a:latin typeface="+mn-lt"/>
                <a:ea typeface="+mn-ea"/>
                <a:cs typeface="+mn-cs"/>
              </a:rPr>
              <a:t>4. 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dirty="0"/>
          </a:p>
        </p:txBody>
      </p:sp>
    </p:spTree>
    <p:extLst>
      <p:ext uri="{BB962C8B-B14F-4D97-AF65-F5344CB8AC3E}">
        <p14:creationId xmlns:p14="http://schemas.microsoft.com/office/powerpoint/2010/main" val="40253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10/16/2018 3:45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2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10/16/2018 3:45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59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21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more detailed discovery of the business intents, you can augment the high level bot roadmap with greater detail to include the LUIS intents.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402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10/16/2018 3:45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97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16/10/2018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16892586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10/16/2018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notesSlide" Target="../notesSlides/notesSlide15.xml"/><Relationship Id="rId1" Type="http://schemas.openxmlformats.org/officeDocument/2006/relationships/slideLayout" Target="../slideLayouts/slideLayout5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ext uri="{D42A27DB-BD31-4B8C-83A1-F6EECF244321}">
                <p14:modId xmlns:p14="http://schemas.microsoft.com/office/powerpoint/2010/main" val="3517147495"/>
              </p:ext>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9108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lvl="0">
              <a:lnSpc>
                <a:spcPct val="150000"/>
              </a:lnSpc>
            </a:pPr>
            <a:r>
              <a:rPr lang="en-US" sz="3200" dirty="0"/>
              <a:t>Begin with 10-15 </a:t>
            </a:r>
            <a:r>
              <a:rPr lang="en-US" sz="3200" u="sng" dirty="0">
                <a:hlinkClick r:id="rId3"/>
              </a:rPr>
              <a:t>utterances</a:t>
            </a:r>
            <a:r>
              <a:rPr lang="en-US" sz="3200" dirty="0"/>
              <a:t> per intent</a:t>
            </a:r>
          </a:p>
          <a:p>
            <a:pPr>
              <a:lnSpc>
                <a:spcPct val="150000"/>
              </a:lnSpc>
            </a:pPr>
            <a:r>
              <a:rPr lang="en-US" sz="3200" dirty="0"/>
              <a:t>Collect phrases that you think users will say</a:t>
            </a:r>
          </a:p>
          <a:p>
            <a:pPr>
              <a:lnSpc>
                <a:spcPct val="150000"/>
              </a:lnSpc>
            </a:pPr>
            <a:r>
              <a:rPr lang="en-US" sz="3200" dirty="0"/>
              <a:t>Use the representative language of the user</a:t>
            </a:r>
          </a:p>
          <a:p>
            <a:pPr lvl="0">
              <a:lnSpc>
                <a:spcPct val="150000"/>
              </a:lnSpc>
            </a:pPr>
            <a:r>
              <a:rPr lang="en-US" sz="3200" dirty="0"/>
              <a:t>Include utterances that mean the same but are constructed differently. </a:t>
            </a:r>
            <a:endParaRPr lang="en-US" sz="3200" dirty="0">
              <a:solidFill>
                <a:srgbClr val="000000"/>
              </a:solidFill>
              <a:latin typeface="segoe-ui_normal"/>
            </a:endParaRPr>
          </a:p>
          <a:p>
            <a:pPr lvl="0">
              <a:lnSpc>
                <a:spcPct val="150000"/>
              </a:lnSpc>
            </a:pPr>
            <a:r>
              <a:rPr lang="en-US" sz="3200" dirty="0"/>
              <a:t>Be mindful that utterances aren't always well formed</a:t>
            </a:r>
            <a:endParaRPr lang="en-US" sz="3200" dirty="0">
              <a:solidFill>
                <a:srgbClr val="000000"/>
              </a:solidFill>
              <a:latin typeface="segoe-ui_normal"/>
            </a:endParaRPr>
          </a:p>
          <a:p>
            <a:pPr lvl="0">
              <a:lnSpc>
                <a:spcPct val="150000"/>
              </a:lnSpc>
            </a:pPr>
            <a:r>
              <a:rPr lang="en-US" sz="3200" dirty="0"/>
              <a:t>Choose varied terminology as well as phrasing</a:t>
            </a:r>
            <a:endParaRPr lang="en-US" sz="3200" dirty="0">
              <a:solidFill>
                <a:srgbClr val="000000"/>
              </a:solidFill>
              <a:latin typeface="segoe-ui_normal"/>
            </a:endParaRPr>
          </a:p>
          <a:p>
            <a:pPr lvl="0">
              <a:lnSpc>
                <a:spcPct val="150000"/>
              </a:lnSpc>
            </a:pPr>
            <a:r>
              <a:rPr lang="en-US" sz="3200" b="1" dirty="0"/>
              <a:t>None</a:t>
            </a:r>
            <a:r>
              <a:rPr lang="en-US" sz="3200" dirty="0"/>
              <a:t> intent should have between 10-20 % of the total utterances.</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72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lvl="0">
              <a:lnSpc>
                <a:spcPct val="150000"/>
              </a:lnSpc>
            </a:pPr>
            <a:r>
              <a:rPr lang="en-US" sz="2400" dirty="0">
                <a:solidFill>
                  <a:prstClr val="black"/>
                </a:solidFill>
              </a:rPr>
              <a:t>Intent Utterance list:</a:t>
            </a:r>
          </a:p>
          <a:p>
            <a:pPr lvl="0">
              <a:lnSpc>
                <a:spcPct val="150000"/>
              </a:lnSpc>
            </a:pPr>
            <a:r>
              <a:rPr lang="en-US" sz="2400" dirty="0">
                <a:solidFill>
                  <a:prstClr val="black"/>
                </a:solidFill>
              </a:rPr>
              <a:t>	Provides a list of example utterances for an intent.</a:t>
            </a:r>
          </a:p>
          <a:p>
            <a:pPr lvl="0">
              <a:lnSpc>
                <a:spcPct val="150000"/>
              </a:lnSpc>
              <a:defRPr/>
            </a:pPr>
            <a:r>
              <a:rPr lang="en-US" sz="2400" dirty="0">
                <a:solidFill>
                  <a:prstClr val="black"/>
                </a:solidFill>
              </a:rPr>
              <a:t>Phrase List:</a:t>
            </a:r>
          </a:p>
          <a:p>
            <a:pPr lvl="0">
              <a:lnSpc>
                <a:spcPct val="150000"/>
              </a:lnSpc>
              <a:defRPr/>
            </a:pPr>
            <a:r>
              <a:rPr lang="en-US" sz="2400" dirty="0">
                <a:solidFill>
                  <a:prstClr val="black"/>
                </a:solidFill>
              </a:rPr>
              <a:t>	Enables synonyms to improve the accuracy of intent scores from an utterance</a:t>
            </a:r>
          </a:p>
          <a:p>
            <a:pPr lvl="0">
              <a:lnSpc>
                <a:spcPct val="150000"/>
              </a:lnSpc>
            </a:pPr>
            <a:r>
              <a:rPr lang="en-US" sz="2400" dirty="0">
                <a:solidFill>
                  <a:prstClr val="black"/>
                </a:solidFill>
                <a:latin typeface="Calibri" panose="020F0502020204030204"/>
              </a:rPr>
              <a:t>Pattern Features:</a:t>
            </a:r>
          </a:p>
          <a:p>
            <a:pPr lvl="2">
              <a:lnSpc>
                <a:spcPct val="150000"/>
              </a:lnSpc>
            </a:pPr>
            <a:r>
              <a:rPr lang="en-US" sz="2400" dirty="0">
                <a:solidFill>
                  <a:prstClr val="black"/>
                </a:solidFill>
              </a:rPr>
              <a:t>Improve accuracy for utterances that reveal a pattern in word order and word choice.</a:t>
            </a:r>
          </a:p>
          <a:p>
            <a:pPr lvl="0">
              <a:lnSpc>
                <a:spcPct val="150000"/>
              </a:lnSpc>
            </a:pPr>
            <a:r>
              <a:rPr lang="en-US" sz="2400" dirty="0">
                <a:solidFill>
                  <a:prstClr val="black"/>
                </a:solidFill>
              </a:rPr>
              <a:t>Regex:</a:t>
            </a:r>
          </a:p>
          <a:p>
            <a:pPr lvl="0">
              <a:lnSpc>
                <a:spcPct val="150000"/>
              </a:lnSpc>
            </a:pPr>
            <a:r>
              <a:rPr lang="en-US" sz="2400" dirty="0">
                <a:solidFill>
                  <a:prstClr val="black"/>
                </a:solidFill>
              </a:rPr>
              <a:t>	Non machine learned technique using regular expressions to match infotmation</a:t>
            </a:r>
          </a:p>
        </p:txBody>
      </p:sp>
    </p:spTree>
    <p:extLst>
      <p:ext uri="{BB962C8B-B14F-4D97-AF65-F5344CB8AC3E}">
        <p14:creationId xmlns:p14="http://schemas.microsoft.com/office/powerpoint/2010/main" val="244058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lvl="0">
              <a:lnSpc>
                <a:spcPct val="150000"/>
              </a:lnSpc>
            </a:pPr>
            <a:r>
              <a:rPr lang="en-US" sz="3200" dirty="0">
                <a:solidFill>
                  <a:prstClr val="black"/>
                </a:solidFill>
                <a:latin typeface="Calibri" panose="020F0502020204030204"/>
              </a:rPr>
              <a:t>	Review endpoint utterances.</a:t>
            </a:r>
          </a:p>
          <a:p>
            <a:pPr lvl="0">
              <a:lnSpc>
                <a:spcPct val="150000"/>
              </a:lnSpc>
            </a:pPr>
            <a:r>
              <a:rPr lang="en-US" sz="3200" dirty="0">
                <a:solidFill>
                  <a:prstClr val="black"/>
                </a:solidFill>
                <a:latin typeface="Calibri" panose="020F0502020204030204"/>
              </a:rPr>
              <a:t>	Label identified utterances, train, and publish back to LUIS.</a:t>
            </a:r>
          </a:p>
          <a:p>
            <a:pPr lvl="0">
              <a:lnSpc>
                <a:spcPct val="150000"/>
              </a:lnSpc>
            </a:pPr>
            <a:r>
              <a:rPr lang="en-US" sz="3200" dirty="0">
                <a:solidFill>
                  <a:prstClr val="black"/>
                </a:solidFill>
                <a:latin typeface="Calibri" panose="020F0502020204030204"/>
              </a:rPr>
              <a:t>For remaining utterances:</a:t>
            </a:r>
          </a:p>
          <a:p>
            <a:pPr lvl="0">
              <a:lnSpc>
                <a:spcPct val="150000"/>
              </a:lnSpc>
            </a:pPr>
            <a:r>
              <a:rPr lang="en-US" sz="3200" dirty="0">
                <a:solidFill>
                  <a:prstClr val="black"/>
                </a:solidFill>
                <a:latin typeface="Calibri" panose="020F0502020204030204"/>
              </a:rPr>
              <a:t>	Download the endpoint logs</a:t>
            </a:r>
          </a:p>
          <a:p>
            <a:pPr lvl="0">
              <a:lnSpc>
                <a:spcPct val="150000"/>
              </a:lnSpc>
            </a:pPr>
            <a:r>
              <a:rPr lang="en-US" sz="3200" dirty="0">
                <a:solidFill>
                  <a:prstClr val="black"/>
                </a:solidFill>
                <a:latin typeface="Calibri" panose="020F0502020204030204"/>
              </a:rPr>
              <a:t>	Parse to JSON and review the utterances</a:t>
            </a:r>
          </a:p>
          <a:p>
            <a:pPr lvl="0">
              <a:lnSpc>
                <a:spcPct val="150000"/>
              </a:lnSpc>
            </a:pPr>
            <a:r>
              <a:rPr lang="en-US" sz="3200" dirty="0">
                <a:solidFill>
                  <a:prstClr val="black"/>
                </a:solidFill>
                <a:latin typeface="Calibri" panose="020F0502020204030204"/>
              </a:rPr>
              <a:t>	Consider adding new utterences for those identified</a:t>
            </a:r>
          </a:p>
          <a:p>
            <a:pPr lvl="0">
              <a:lnSpc>
                <a:spcPct val="150000"/>
              </a:lnSpc>
            </a:pPr>
            <a:endParaRPr lang="en-US" sz="32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942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Customer Story: Nedbank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hlinkClick r:id="rId3"/>
            <a:extLst>
              <a:ext uri="{FF2B5EF4-FFF2-40B4-BE49-F238E27FC236}">
                <a16:creationId xmlns:a16="http://schemas.microsoft.com/office/drawing/2014/main" id="{FDF2A961-BBE9-4187-9889-5C3E93D4E82D}"/>
              </a:ext>
            </a:extLst>
          </p:cNvPr>
          <p:cNvPicPr>
            <a:picLocks noChangeAspect="1"/>
          </p:cNvPicPr>
          <p:nvPr/>
        </p:nvPicPr>
        <p:blipFill>
          <a:blip r:embed="rId4"/>
          <a:stretch>
            <a:fillRect/>
          </a:stretch>
        </p:blipFill>
        <p:spPr>
          <a:xfrm>
            <a:off x="-90311" y="1122363"/>
            <a:ext cx="12372622" cy="3509818"/>
          </a:xfrm>
          <a:prstGeom prst="rect">
            <a:avLst/>
          </a:prstGeom>
        </p:spPr>
      </p:pic>
      <p:sp>
        <p:nvSpPr>
          <p:cNvPr id="5" name="Rectangle 4">
            <a:hlinkClick r:id="rId3"/>
            <a:extLst>
              <a:ext uri="{FF2B5EF4-FFF2-40B4-BE49-F238E27FC236}">
                <a16:creationId xmlns:a16="http://schemas.microsoft.com/office/drawing/2014/main" id="{6C8DC55F-657D-47B0-8935-1542F6C8466B}"/>
              </a:ext>
            </a:extLst>
          </p:cNvPr>
          <p:cNvSpPr/>
          <p:nvPr/>
        </p:nvSpPr>
        <p:spPr>
          <a:xfrm>
            <a:off x="2223910" y="5135472"/>
            <a:ext cx="7563555" cy="1200329"/>
          </a:xfrm>
          <a:prstGeom prst="rect">
            <a:avLst/>
          </a:prstGeom>
        </p:spPr>
        <p:txBody>
          <a:bodyPr wrap="square">
            <a:spAutoFit/>
          </a:bodyPr>
          <a:lstStyle/>
          <a:p>
            <a:r>
              <a:rPr lang="en-US" dirty="0">
                <a:latin typeface="SegoeUI"/>
              </a:rPr>
              <a:t>Nedbank, one of the major banks in South Africa, is using a virtual call center solution, based on the Microsoft Bot Framework and the Microsoft Azure Language Understanding Intelligent Service, that can understand the context of clients’ questions. </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26679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a:lnSpc>
                <a:spcPct val="150000"/>
              </a:lnSpc>
            </a:pPr>
            <a:r>
              <a:rPr lang="en-US" sz="2400" b="1" dirty="0"/>
              <a:t>Intents</a:t>
            </a:r>
          </a:p>
          <a:p>
            <a:pPr>
              <a:lnSpc>
                <a:spcPct val="150000"/>
              </a:lnSpc>
            </a:pPr>
            <a:r>
              <a:rPr lang="en-US" sz="2400" dirty="0"/>
              <a:t>	Create an intent when this intent would trigger an action. </a:t>
            </a:r>
          </a:p>
          <a:p>
            <a:pPr>
              <a:lnSpc>
                <a:spcPct val="150000"/>
              </a:lnSpc>
            </a:pPr>
            <a:r>
              <a:rPr lang="en-GB" sz="2400" dirty="0"/>
              <a:t>	Intents should be specific.</a:t>
            </a:r>
          </a:p>
          <a:p>
            <a:pPr>
              <a:lnSpc>
                <a:spcPct val="150000"/>
              </a:lnSpc>
            </a:pPr>
            <a:r>
              <a:rPr lang="en-US" sz="2400" dirty="0"/>
              <a:t>	If intents are semantically close, consider merging them.</a:t>
            </a:r>
          </a:p>
          <a:p>
            <a:pPr>
              <a:lnSpc>
                <a:spcPct val="150000"/>
              </a:lnSpc>
            </a:pPr>
            <a:r>
              <a:rPr lang="en-US" sz="2400" b="1" dirty="0"/>
              <a:t>Entities</a:t>
            </a:r>
          </a:p>
          <a:p>
            <a:pPr>
              <a:lnSpc>
                <a:spcPct val="150000"/>
              </a:lnSpc>
            </a:pPr>
            <a:r>
              <a:rPr lang="en-US" sz="2400" dirty="0"/>
              <a:t>	Create when bot needs some parameters or data from the utterance.</a:t>
            </a:r>
          </a:p>
          <a:p>
            <a:pPr>
              <a:lnSpc>
                <a:spcPct val="150000"/>
              </a:lnSpc>
            </a:pPr>
            <a:r>
              <a:rPr lang="en-US" sz="2400" b="1" dirty="0"/>
              <a:t>Utterances</a:t>
            </a:r>
          </a:p>
          <a:p>
            <a:pPr>
              <a:lnSpc>
                <a:spcPct val="150000"/>
              </a:lnSpc>
            </a:pPr>
            <a:r>
              <a:rPr lang="en-US" sz="2400" dirty="0"/>
              <a:t>	Begin with 10-15 </a:t>
            </a:r>
            <a:r>
              <a:rPr lang="en-US" sz="2400" u="sng" dirty="0">
                <a:hlinkClick r:id="rId3"/>
              </a:rPr>
              <a:t>utterances</a:t>
            </a:r>
            <a:r>
              <a:rPr lang="en-US" sz="2400" dirty="0"/>
              <a:t> per intent.</a:t>
            </a:r>
          </a:p>
          <a:p>
            <a:pPr lvl="0">
              <a:lnSpc>
                <a:spcPct val="150000"/>
              </a:lnSpc>
            </a:pPr>
            <a:r>
              <a:rPr lang="en-US" sz="2400" dirty="0"/>
              <a:t>	Each utterance should be contextually different.</a:t>
            </a:r>
          </a:p>
          <a:p>
            <a:pPr lvl="0">
              <a:lnSpc>
                <a:spcPct val="150000"/>
              </a:lnSpc>
            </a:pPr>
            <a:r>
              <a:rPr lang="en-US" sz="2400" dirty="0"/>
              <a:t>	The </a:t>
            </a:r>
            <a:r>
              <a:rPr lang="en-US" sz="2400" b="1" dirty="0"/>
              <a:t>None</a:t>
            </a:r>
            <a:r>
              <a:rPr lang="en-US" sz="2400" dirty="0"/>
              <a:t> intent should have between 10-20% of the total utterances</a:t>
            </a:r>
          </a:p>
        </p:txBody>
      </p:sp>
    </p:spTree>
    <p:extLst>
      <p:ext uri="{BB962C8B-B14F-4D97-AF65-F5344CB8AC3E}">
        <p14:creationId xmlns:p14="http://schemas.microsoft.com/office/powerpoint/2010/main" val="3969114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3200" b="1" dirty="0">
                <a:solidFill>
                  <a:prstClr val="black"/>
                </a:solidFill>
                <a:latin typeface="Calibri" panose="020F0502020204030204"/>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Spread the load to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endParaRPr lang="en-US" sz="28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a:t>
            </a:r>
            <a:r>
              <a:rPr lang="en-US" sz="3200" b="1" dirty="0">
                <a:solidFill>
                  <a:prstClr val="black"/>
                </a:solidFill>
                <a:latin typeface="Calibri" panose="020F0502020204030204"/>
              </a:rPr>
              <a:t>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Parent app provides categories. Child app subcategories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726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6675507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Design Domains and Intents.</a:t>
            </a:r>
            <a:br>
              <a:rPr lang="en-US" sz="2800" dirty="0"/>
            </a:br>
            <a:endParaRPr lang="en-US" sz="2800" dirty="0"/>
          </a:p>
          <a:p>
            <a:r>
              <a:rPr lang="en-US" sz="2800" dirty="0"/>
              <a:t>Designing Entities</a:t>
            </a:r>
            <a:br>
              <a:rPr lang="en-US" sz="2800" dirty="0"/>
            </a:br>
            <a:endParaRPr lang="en-US" sz="2800" dirty="0"/>
          </a:p>
          <a:p>
            <a:r>
              <a:rPr lang="en-US" sz="2800" dirty="0"/>
              <a:t>Managing Utterances</a:t>
            </a:r>
          </a:p>
          <a:p>
            <a:endParaRPr lang="en-US" sz="2800" dirty="0"/>
          </a:p>
          <a:p>
            <a:r>
              <a:rPr lang="en-US" sz="2800" dirty="0"/>
              <a:t>Best Practices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4770280"/>
          </a:xfrm>
        </p:spPr>
        <p:txBody>
          <a:bodyPr/>
          <a:lstStyle/>
          <a:p>
            <a:r>
              <a:rPr lang="en-US" dirty="0"/>
              <a:t>The full Learn AI Bootcamp: </a:t>
            </a:r>
            <a:r>
              <a:rPr lang="en-US" dirty="0">
                <a:hlinkClick r:id="rId3"/>
              </a:rPr>
              <a:t>https://github.com/Azure/LearnAI-Bootcamp</a:t>
            </a:r>
            <a:r>
              <a:rPr lang="en-US" dirty="0"/>
              <a:t> </a:t>
            </a:r>
            <a:br>
              <a:rPr lang="en-US" dirty="0"/>
            </a:br>
            <a:endParaRPr lang="en-US" dirty="0"/>
          </a:p>
          <a:p>
            <a:r>
              <a:rPr lang="en-US" dirty="0">
                <a:gradFill>
                  <a:gsLst>
                    <a:gs pos="7965">
                      <a:schemeClr val="tx1"/>
                    </a:gs>
                    <a:gs pos="63000">
                      <a:schemeClr val="tx1"/>
                    </a:gs>
                  </a:gsLst>
                  <a:lin ang="5400000" scaled="0"/>
                </a:gradFill>
              </a:rPr>
              <a:t>Our team: </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hlinkClick r:id="rId4"/>
              </a:rPr>
              <a:t>http://learnanalytics.microsoft.com/</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ext uri="{D42A27DB-BD31-4B8C-83A1-F6EECF244321}">
                <p14:modId xmlns:p14="http://schemas.microsoft.com/office/powerpoint/2010/main" val="3218838444"/>
              </p:ext>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r>
              <a:rPr lang="en-GB" sz="3600" dirty="0">
                <a:solidFill>
                  <a:schemeClr val="bg1"/>
                </a:solidFill>
              </a:rPr>
              <a:t>Hybrid</a:t>
            </a:r>
          </a:p>
        </p:txBody>
      </p:sp>
    </p:spTree>
    <p:extLst>
      <p:ext uri="{BB962C8B-B14F-4D97-AF65-F5344CB8AC3E}">
        <p14:creationId xmlns:p14="http://schemas.microsoft.com/office/powerpoint/2010/main" val="7219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dirty="0">
                <a:solidFill>
                  <a:prstClr val="black"/>
                </a:solidFill>
                <a:latin typeface="Segoe UI Light" panose="020B0502040204020203" pitchFamily="34" charset="0"/>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Make Booking</a:t>
            </a:r>
            <a:endParaRPr lang="en-US" b="1" dirty="0">
              <a:solidFill>
                <a:prstClr val="black"/>
              </a:solidFill>
              <a:latin typeface="Segoe UI Light"/>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Exhibitor.</a:t>
            </a:r>
          </a:p>
          <a:p>
            <a:pPr algn="ctr" defTabSz="1219170"/>
            <a:r>
              <a:rPr lang="en-US" dirty="0">
                <a:solidFill>
                  <a:prstClr val="black"/>
                </a:solidFill>
                <a:latin typeface="Segoe UI Light"/>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algn="ctr" defTabSz="1219170"/>
            <a:r>
              <a:rPr lang="en-US" sz="1600" dirty="0">
                <a:solidFill>
                  <a:prstClr val="black"/>
                </a:solidFill>
                <a:latin typeface="Segoe UI Light"/>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Exhibitor.</a:t>
            </a:r>
          </a:p>
          <a:p>
            <a:pPr algn="ctr" defTabSz="1219170"/>
            <a:r>
              <a:rPr lang="en-US" dirty="0">
                <a:solidFill>
                  <a:prstClr val="black"/>
                </a:solidFill>
                <a:latin typeface="Segoe UI Light"/>
              </a:rPr>
              <a:t>Levels</a:t>
            </a:r>
          </a:p>
        </p:txBody>
      </p:sp>
    </p:spTree>
    <p:extLst>
      <p:ext uri="{BB962C8B-B14F-4D97-AF65-F5344CB8AC3E}">
        <p14:creationId xmlns:p14="http://schemas.microsoft.com/office/powerpoint/2010/main" val="311019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dirty="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Make Booking </a:t>
            </a:r>
            <a:r>
              <a:rPr lang="en-US" sz="1067" b="1" dirty="0">
                <a:solidFill>
                  <a:prstClr val="black"/>
                </a:solidFill>
                <a:latin typeface="Segoe UI Light"/>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a:t>
            </a:r>
          </a:p>
          <a:p>
            <a:pPr algn="ctr" defTabSz="1219170"/>
            <a:r>
              <a:rPr lang="en-US" sz="1067" dirty="0">
                <a:solidFill>
                  <a:prstClr val="black"/>
                </a:solidFill>
                <a:latin typeface="Segoe UI Light"/>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algn="ctr" defTabSz="1219170"/>
            <a:r>
              <a:rPr lang="en-US" sz="1600" dirty="0">
                <a:solidFill>
                  <a:prstClr val="black"/>
                </a:solidFill>
                <a:latin typeface="Segoe UI Light"/>
              </a:rPr>
              <a:t>Top Intents</a:t>
            </a:r>
          </a:p>
          <a:p>
            <a:pPr algn="ctr" defTabSz="1219170"/>
            <a:r>
              <a:rPr lang="en-US" sz="1600" dirty="0">
                <a:solidFill>
                  <a:prstClr val="black"/>
                </a:solidFill>
                <a:latin typeface="Segoe UI Light"/>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algn="ctr" defTabSz="1219170"/>
            <a:r>
              <a:rPr lang="en-US" sz="1600" dirty="0">
                <a:solidFill>
                  <a:prstClr val="black"/>
                </a:solidFill>
                <a:latin typeface="Segoe UI Light"/>
              </a:rPr>
              <a:t>Multi-Turn Process Guidance</a:t>
            </a:r>
          </a:p>
          <a:p>
            <a:pPr algn="ctr" defTabSz="1219170"/>
            <a:r>
              <a:rPr lang="en-US" sz="1600" dirty="0">
                <a:solidFill>
                  <a:prstClr val="black"/>
                </a:solidFill>
                <a:latin typeface="Segoe UI Light"/>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algn="ctr" defTabSz="1219170"/>
            <a:r>
              <a:rPr lang="en-US" sz="1600" dirty="0">
                <a:solidFill>
                  <a:prstClr val="black"/>
                </a:solidFill>
                <a:latin typeface="Segoe UI Light"/>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algn="ctr" defTabSz="1219170"/>
            <a:r>
              <a:rPr lang="en-US" sz="1600" dirty="0">
                <a:solidFill>
                  <a:prstClr val="black"/>
                </a:solidFill>
                <a:latin typeface="Segoe UI Light"/>
              </a:rPr>
              <a:t>One-Turn FAQ</a:t>
            </a:r>
          </a:p>
          <a:p>
            <a:pPr algn="ctr" defTabSz="1219170"/>
            <a:r>
              <a:rPr lang="en-US" sz="1600" dirty="0">
                <a:solidFill>
                  <a:prstClr val="black"/>
                </a:solidFill>
                <a:latin typeface="Segoe UI Light"/>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algn="ctr" defTabSz="1219170"/>
            <a:r>
              <a:rPr lang="en-US" sz="1600" dirty="0">
                <a:solidFill>
                  <a:prstClr val="black"/>
                </a:solidFill>
                <a:latin typeface="Segoe UI Light"/>
              </a:rPr>
              <a:t>Additional Intents</a:t>
            </a:r>
          </a:p>
          <a:p>
            <a:pPr algn="ctr" defTabSz="1219170"/>
            <a:r>
              <a:rPr lang="en-US" sz="1600" dirty="0">
                <a:solidFill>
                  <a:prstClr val="black"/>
                </a:solidFill>
                <a:latin typeface="Segoe UI Light"/>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b="1" dirty="0">
                <a:solidFill>
                  <a:prstClr val="black">
                    <a:lumMod val="50000"/>
                    <a:lumOff val="50000"/>
                  </a:prstClr>
                </a:solidFill>
                <a:latin typeface="Segoe UI Light"/>
              </a:rPr>
              <a:t>QnA Confidence Logic</a:t>
            </a:r>
          </a:p>
          <a:p>
            <a:pPr defTabSz="1219170"/>
            <a:r>
              <a:rPr lang="en-US" sz="1467" dirty="0">
                <a:solidFill>
                  <a:prstClr val="black">
                    <a:lumMod val="50000"/>
                    <a:lumOff val="50000"/>
                  </a:prstClr>
                </a:solidFill>
                <a:latin typeface="Segoe UI Light"/>
              </a:rPr>
              <a:t>0.3 or less (Closing dialog)</a:t>
            </a:r>
          </a:p>
          <a:p>
            <a:pPr defTabSz="1219170"/>
            <a:r>
              <a:rPr lang="en-US" sz="1467" dirty="0">
                <a:solidFill>
                  <a:prstClr val="black">
                    <a:lumMod val="50000"/>
                    <a:lumOff val="50000"/>
                  </a:prstClr>
                </a:solidFill>
                <a:latin typeface="Segoe UI Light"/>
              </a:rPr>
              <a:t>0.3-0.5 (Confirm dialog)</a:t>
            </a:r>
          </a:p>
          <a:p>
            <a:pPr defTabSz="1219170"/>
            <a:r>
              <a:rPr lang="en-US" sz="1467" dirty="0">
                <a:solidFill>
                  <a:prstClr val="black">
                    <a:lumMod val="50000"/>
                    <a:lumOff val="50000"/>
                  </a:prstClr>
                </a:solidFill>
                <a:latin typeface="Segoe UI Light"/>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follow up notification specific to the response </a:t>
            </a:r>
          </a:p>
          <a:p>
            <a:pPr algn="ctr" defTabSz="1219170"/>
            <a:r>
              <a:rPr lang="en-US" sz="1400" i="1" dirty="0">
                <a:solidFill>
                  <a:prstClr val="black">
                    <a:lumMod val="50000"/>
                    <a:lumOff val="50000"/>
                  </a:prstClr>
                </a:solidFill>
                <a:latin typeface="Segoe UI Light"/>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b="1" dirty="0">
                <a:solidFill>
                  <a:prstClr val="black"/>
                </a:solidFill>
                <a:latin typeface="Segoe UI Light"/>
              </a:rPr>
              <a:t>Event</a:t>
            </a:r>
            <a:r>
              <a:rPr lang="en-US" sz="1067" dirty="0">
                <a:solidFill>
                  <a:prstClr val="black"/>
                </a:solidFill>
                <a:latin typeface="Segoe UI Light"/>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algn="ctr" defTabSz="1219170"/>
            <a:r>
              <a:rPr lang="en-US" sz="1600" dirty="0">
                <a:solidFill>
                  <a:prstClr val="black"/>
                </a:solidFill>
                <a:latin typeface="Segoe UI Light"/>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algn="ctr" defTabSz="1219170"/>
            <a:r>
              <a:rPr lang="en-US" sz="1600" dirty="0">
                <a:solidFill>
                  <a:prstClr val="black"/>
                </a:solidFill>
                <a:latin typeface="Segoe UI Light"/>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algn="ctr" defTabSz="1219170"/>
            <a:r>
              <a:rPr lang="en-US" sz="1600" dirty="0">
                <a:solidFill>
                  <a:prstClr val="black"/>
                </a:solidFill>
                <a:latin typeface="Segoe UI Light"/>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algn="ctr" defTabSz="1219170"/>
            <a:r>
              <a:rPr lang="en-US" sz="1600" dirty="0">
                <a:solidFill>
                  <a:prstClr val="black"/>
                </a:solidFill>
                <a:latin typeface="Segoe UI Light"/>
              </a:rPr>
              <a:t>Multi-Turn Process Guidance</a:t>
            </a:r>
          </a:p>
          <a:p>
            <a:pPr algn="ctr" defTabSz="1219170"/>
            <a:r>
              <a:rPr lang="en-US" sz="1600" dirty="0">
                <a:solidFill>
                  <a:prstClr val="black"/>
                </a:solidFill>
                <a:latin typeface="Segoe UI Light"/>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algn="ctr" defTabSz="1219170"/>
            <a:r>
              <a:rPr lang="en-US" sz="1600" dirty="0">
                <a:solidFill>
                  <a:prstClr val="black"/>
                </a:solidFill>
                <a:latin typeface="Segoe UI Light"/>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algn="ctr" defTabSz="1219170"/>
            <a:r>
              <a:rPr lang="en-US" sz="1600" dirty="0">
                <a:solidFill>
                  <a:prstClr val="black"/>
                </a:solidFill>
                <a:latin typeface="Segoe UI Light"/>
              </a:rPr>
              <a:t>One-Turn FAQ</a:t>
            </a:r>
          </a:p>
          <a:p>
            <a:pPr algn="ctr" defTabSz="1219170"/>
            <a:r>
              <a:rPr lang="en-US" sz="1600" dirty="0">
                <a:solidFill>
                  <a:prstClr val="black"/>
                </a:solidFill>
                <a:latin typeface="Segoe UI Light"/>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450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17476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5604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454390"/>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1611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Booking Refund</a:t>
            </a:r>
            <a:endParaRPr kumimoji="0" lang="en-US" sz="1067"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0116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01169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301438"/>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4489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Agenda</a:t>
            </a:r>
            <a:r>
              <a:rPr kumimoji="0" lang="en-US" sz="1067" b="0" i="0" u="none" strike="noStrike" kern="1200" cap="none" spc="0" normalizeH="0" baseline="0" noProof="0" dirty="0">
                <a:ln>
                  <a:noFill/>
                </a:ln>
                <a:solidFill>
                  <a:prstClr val="black"/>
                </a:solidFill>
                <a:effectLst/>
                <a:uLnTx/>
                <a:uFillTx/>
                <a:latin typeface="Segoe UI"/>
                <a:ea typeface="+mn-ea"/>
                <a:cs typeface="+mn-cs"/>
              </a:rPr>
              <a:t>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558466"/>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1735435"/>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174763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2409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2644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2600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3254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459730"/>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3534930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r>
              <a:rPr lang="en-US" sz="3600" dirty="0">
                <a:solidFill>
                  <a:srgbClr val="000000"/>
                </a:solidFill>
                <a:latin typeface="segoe-ui_normal"/>
              </a:rPr>
              <a:t>Entities are </a:t>
            </a:r>
            <a:r>
              <a:rPr lang="en-US" sz="3600" i="1" dirty="0">
                <a:solidFill>
                  <a:srgbClr val="000000"/>
                </a:solidFill>
                <a:latin typeface="segoe-ui_normal"/>
              </a:rPr>
              <a:t>optional</a:t>
            </a:r>
            <a:r>
              <a:rPr lang="en-US" sz="3600" dirty="0">
                <a:solidFill>
                  <a:srgbClr val="000000"/>
                </a:solidFill>
                <a:latin typeface="segoe-ui_normal"/>
              </a:rPr>
              <a:t> but highly recommended</a:t>
            </a:r>
          </a:p>
          <a:p>
            <a:endParaRPr lang="en-US" sz="3600" dirty="0">
              <a:solidFill>
                <a:srgbClr val="000000"/>
              </a:solidFill>
              <a:latin typeface="segoe-ui_normal"/>
            </a:endParaRPr>
          </a:p>
          <a:p>
            <a:r>
              <a:rPr lang="en-GB" sz="3600" dirty="0"/>
              <a:t>Entities represent parameters or data for an intent</a:t>
            </a:r>
            <a:endParaRPr lang="en-US" sz="3600" dirty="0">
              <a:solidFill>
                <a:srgbClr val="000000"/>
              </a:solidFill>
              <a:latin typeface="segoe-ui_normal"/>
            </a:endParaRPr>
          </a:p>
          <a:p>
            <a:endParaRPr lang="en-US" sz="3600" dirty="0">
              <a:solidFill>
                <a:srgbClr val="000000"/>
              </a:solidFill>
              <a:latin typeface="segoe-ui_normal"/>
            </a:endParaRPr>
          </a:p>
          <a:p>
            <a:r>
              <a:rPr lang="en-US" sz="3600" dirty="0"/>
              <a:t>Entities are shared across intents</a:t>
            </a:r>
          </a:p>
          <a:p>
            <a:endParaRPr lang="en-US" sz="3600" dirty="0"/>
          </a:p>
          <a:p>
            <a:r>
              <a:rPr lang="en-US" sz="3600" dirty="0"/>
              <a:t>There are different types of entities</a:t>
            </a:r>
          </a:p>
          <a:p>
            <a:endParaRPr lang="en-US" sz="3600" dirty="0"/>
          </a:p>
          <a:p>
            <a:endParaRPr lang="en-GB" sz="3600" dirty="0"/>
          </a:p>
        </p:txBody>
      </p:sp>
    </p:spTree>
    <p:extLst>
      <p:ext uri="{BB962C8B-B14F-4D97-AF65-F5344CB8AC3E}">
        <p14:creationId xmlns:p14="http://schemas.microsoft.com/office/powerpoint/2010/main" val="3867734702"/>
      </p:ext>
    </p:extLst>
  </p:cSld>
  <p:clrMapOvr>
    <a:masterClrMapping/>
  </p:clrMapOvr>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91DBAA-73B1-46DE-A02B-B400BCCAEA24}">
  <ds:schemaRefs>
    <ds:schemaRef ds:uri="8f159844-3118-4b08-9ac0-0a51e3431bb6"/>
    <ds:schemaRef ds:uri="87bad0cd-9f5f-4471-94ca-f7c37ef15840"/>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018208-8004-4CED-BF44-ED368E32B8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1889</TotalTime>
  <Words>2783</Words>
  <Application>Microsoft Office PowerPoint</Application>
  <PresentationFormat>Widescreen</PresentationFormat>
  <Paragraphs>397</Paragraphs>
  <Slides>20</Slides>
  <Notes>20</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20</vt:i4>
      </vt:variant>
    </vt:vector>
  </HeadingPairs>
  <TitlesOfParts>
    <vt:vector size="38" baseType="lpstr">
      <vt:lpstr>Arial</vt:lpstr>
      <vt:lpstr>Calibri</vt:lpstr>
      <vt:lpstr>Calibri Light</vt:lpstr>
      <vt:lpstr>Consolas</vt:lpstr>
      <vt:lpstr>Segoe</vt:lpstr>
      <vt:lpstr>Segoe UI</vt:lpstr>
      <vt:lpstr>Segoe UI Bold</vt:lpstr>
      <vt:lpstr>Segoe UI Light</vt:lpstr>
      <vt:lpstr>Segoe UI Semibold</vt:lpstr>
      <vt:lpstr>Segoe UI Semilight</vt:lpstr>
      <vt:lpstr>SegoeUI</vt:lpstr>
      <vt:lpstr>segoe-ui_normal</vt:lpstr>
      <vt:lpstr>Wingdings</vt:lpstr>
      <vt:lpstr>C+E Readiness Template</vt:lpstr>
      <vt:lpstr>5-50173_Microsoft_Ready_Light_Template</vt:lpstr>
      <vt:lpstr>5-50173_Microsoft_Ready_Dark_Template</vt:lpstr>
      <vt:lpstr>Office Theme</vt:lpstr>
      <vt:lpstr>6-30537_Envision 2016 Keynote Template</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PowerPoint Presentation</vt:lpstr>
      <vt:lpstr>PowerPoint Presentation</vt:lpstr>
      <vt:lpstr>Best Practices</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152</cp:revision>
  <dcterms:modified xsi:type="dcterms:W3CDTF">2018-10-16T17:49:14Z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